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8" r:id="rId5"/>
    <p:sldId id="275" r:id="rId6"/>
    <p:sldId id="264" r:id="rId7"/>
    <p:sldId id="257" r:id="rId8"/>
    <p:sldId id="260" r:id="rId9"/>
    <p:sldId id="261" r:id="rId10"/>
    <p:sldId id="262" r:id="rId11"/>
    <p:sldId id="263" r:id="rId12"/>
    <p:sldId id="273" r:id="rId13"/>
    <p:sldId id="270" r:id="rId14"/>
    <p:sldId id="265" r:id="rId15"/>
    <p:sldId id="267" r:id="rId16"/>
    <p:sldId id="268" r:id="rId17"/>
    <p:sldId id="269" r:id="rId18"/>
    <p:sldId id="274" r:id="rId19"/>
    <p:sldId id="266" r:id="rId20"/>
    <p:sldId id="278" r:id="rId21"/>
    <p:sldId id="286" r:id="rId22"/>
    <p:sldId id="259" r:id="rId23"/>
    <p:sldId id="276" r:id="rId24"/>
    <p:sldId id="277" r:id="rId25"/>
    <p:sldId id="279" r:id="rId26"/>
    <p:sldId id="280" r:id="rId27"/>
    <p:sldId id="281" r:id="rId28"/>
    <p:sldId id="283" r:id="rId29"/>
    <p:sldId id="284" r:id="rId30"/>
    <p:sldId id="285" r:id="rId3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9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Practising Christian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</c:v>
                </c:pt>
                <c:pt idx="1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Christian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51</c:v>
                </c:pt>
                <c:pt idx="1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non-Christian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43</c:v>
                </c:pt>
                <c:pt idx="1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8144000"/>
        <c:axId val="158145536"/>
        <c:axId val="0"/>
      </c:bar3DChart>
      <c:catAx>
        <c:axId val="1581440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158145536"/>
        <c:crosses val="autoZero"/>
        <c:auto val="1"/>
        <c:lblAlgn val="ctr"/>
        <c:lblOffset val="100"/>
        <c:noMultiLvlLbl val="0"/>
      </c:catAx>
      <c:valAx>
        <c:axId val="15814553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58144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67</c:v>
                </c:pt>
                <c:pt idx="1">
                  <c:v>55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26</c:v>
                </c:pt>
                <c:pt idx="1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7981312"/>
        <c:axId val="157991296"/>
        <c:axId val="0"/>
      </c:bar3DChart>
      <c:catAx>
        <c:axId val="1579813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157991296"/>
        <c:crosses val="autoZero"/>
        <c:auto val="1"/>
        <c:lblAlgn val="ctr"/>
        <c:lblOffset val="100"/>
        <c:noMultiLvlLbl val="0"/>
      </c:catAx>
      <c:valAx>
        <c:axId val="15799129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579813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18</c:v>
                </c:pt>
                <c:pt idx="1">
                  <c:v>19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22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5128576"/>
        <c:axId val="265134464"/>
        <c:axId val="0"/>
      </c:bar3DChart>
      <c:catAx>
        <c:axId val="2651285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265134464"/>
        <c:crosses val="autoZero"/>
        <c:auto val="1"/>
        <c:lblAlgn val="ctr"/>
        <c:lblOffset val="100"/>
        <c:noMultiLvlLbl val="0"/>
      </c:catAx>
      <c:valAx>
        <c:axId val="26513446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651285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God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</c:v>
                </c:pt>
                <c:pt idx="1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Prophet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29</c:v>
                </c:pt>
                <c:pt idx="1">
                  <c:v>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Ordinary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17</c:v>
                </c:pt>
                <c:pt idx="1">
                  <c:v>13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Myth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22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0595200"/>
        <c:axId val="210741120"/>
        <c:axId val="0"/>
      </c:bar3DChart>
      <c:catAx>
        <c:axId val="2105952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210741120"/>
        <c:crosses val="autoZero"/>
        <c:auto val="1"/>
        <c:lblAlgn val="ctr"/>
        <c:lblOffset val="100"/>
        <c:noMultiLvlLbl val="0"/>
      </c:catAx>
      <c:valAx>
        <c:axId val="21074112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105952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907046647496803E-2"/>
          <c:y val="0.12821667169994772"/>
          <c:w val="0.51037959623415607"/>
          <c:h val="0.8028355295625464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chemeClr val="accent6"/>
              </a:solidFill>
            </c:spPr>
          </c:dPt>
          <c:dPt>
            <c:idx val="3"/>
            <c:bubble3D val="0"/>
            <c:spPr>
              <a:solidFill>
                <a:schemeClr val="accent2"/>
              </a:solidFill>
            </c:spPr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Yes as in Bible</c:v>
                </c:pt>
                <c:pt idx="1">
                  <c:v>Yes, but…</c:v>
                </c:pt>
                <c:pt idx="2">
                  <c:v>No, but…</c:v>
                </c:pt>
                <c:pt idx="3">
                  <c:v>Jesus is myth</c:v>
                </c:pt>
                <c:pt idx="4">
                  <c:v>Not sure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17</c:v>
                </c:pt>
                <c:pt idx="1">
                  <c:v>26</c:v>
                </c:pt>
                <c:pt idx="2">
                  <c:v>13</c:v>
                </c:pt>
                <c:pt idx="3">
                  <c:v>22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831248773163789"/>
          <c:y val="0.16809410516856582"/>
          <c:w val="0.43168751226836211"/>
          <c:h val="0.83190589483143418"/>
        </c:manualLayout>
      </c:layout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824258241396128E-2"/>
          <c:y val="0.1062248182494494"/>
          <c:w val="0.92606601025478796"/>
          <c:h val="0.8280058631585925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</c:v>
                </c:pt>
                <c:pt idx="1">
                  <c:v>40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907046647496803E-2"/>
          <c:y val="0.12821667169994772"/>
          <c:w val="0.53892460969751277"/>
          <c:h val="0.8477373069245670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3"/>
            <c:bubble3D val="0"/>
            <c:spPr>
              <a:solidFill>
                <a:schemeClr val="accent2"/>
              </a:solidFill>
            </c:spPr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2"/>
              <c:layout>
                <c:manualLayout>
                  <c:x val="3.2696027822772179E-2"/>
                  <c:y val="4.1498493698577665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57</c:v>
                </c:pt>
                <c:pt idx="1">
                  <c:v>41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831248773163789"/>
          <c:y val="0.16809410516856582"/>
          <c:w val="0.28042048078493542"/>
          <c:h val="0.3929135331423142"/>
        </c:manualLayout>
      </c:layout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824258241396128E-2"/>
          <c:y val="0.1062248182494494"/>
          <c:w val="0.92606601025478796"/>
          <c:h val="0.8280058631585925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2"/>
              <c:layout>
                <c:manualLayout>
                  <c:x val="-6.5213795194221463E-2"/>
                  <c:y val="6.4546304957904588E-2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49</c:v>
                </c:pt>
                <c:pt idx="1">
                  <c:v>48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Wants to know more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</c:v>
                </c:pt>
                <c:pt idx="1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change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22</c:v>
                </c:pt>
                <c:pt idx="1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Doesn't want to know more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Adults</c:v>
                </c:pt>
                <c:pt idx="1">
                  <c:v>Youth (11-18)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59</c:v>
                </c:pt>
                <c:pt idx="1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2110848"/>
        <c:axId val="165088256"/>
        <c:axId val="0"/>
      </c:bar3DChart>
      <c:catAx>
        <c:axId val="1621108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en-US"/>
          </a:p>
        </c:txPr>
        <c:crossAx val="165088256"/>
        <c:crosses val="autoZero"/>
        <c:auto val="1"/>
        <c:lblAlgn val="ctr"/>
        <c:lblOffset val="100"/>
        <c:noMultiLvlLbl val="0"/>
      </c:catAx>
      <c:valAx>
        <c:axId val="1650882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62110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705245873063915"/>
          <c:y val="0.1871675815897389"/>
          <c:w val="0.26294688492885759"/>
          <c:h val="0.63897598490704466"/>
        </c:manualLayout>
      </c:layout>
      <c:overlay val="0"/>
      <c:txPr>
        <a:bodyPr/>
        <a:lstStyle/>
        <a:p>
          <a:pPr>
            <a:defRPr sz="2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D539991-9EB3-4273-BA61-8E8EA00B6B33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EEDDD2B-5A3D-4EDF-93EE-F07137D6F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19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D539991-9EB3-4273-BA61-8E8EA00B6B33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EEDDD2B-5A3D-4EDF-93EE-F07137D6F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86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D539991-9EB3-4273-BA61-8E8EA00B6B33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EEDDD2B-5A3D-4EDF-93EE-F07137D6F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73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D539991-9EB3-4273-BA61-8E8EA00B6B33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EEDDD2B-5A3D-4EDF-93EE-F07137D6F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64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D539991-9EB3-4273-BA61-8E8EA00B6B33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EEDDD2B-5A3D-4EDF-93EE-F07137D6F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88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D539991-9EB3-4273-BA61-8E8EA00B6B33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EEDDD2B-5A3D-4EDF-93EE-F07137D6F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70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D539991-9EB3-4273-BA61-8E8EA00B6B33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EEDDD2B-5A3D-4EDF-93EE-F07137D6F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41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D539991-9EB3-4273-BA61-8E8EA00B6B33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EEDDD2B-5A3D-4EDF-93EE-F07137D6F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82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D539991-9EB3-4273-BA61-8E8EA00B6B33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EEDDD2B-5A3D-4EDF-93EE-F07137D6F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2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D539991-9EB3-4273-BA61-8E8EA00B6B33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EEDDD2B-5A3D-4EDF-93EE-F07137D6F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D539991-9EB3-4273-BA61-8E8EA00B6B33}" type="datetimeFigureOut">
              <a:rPr lang="en-GB" smtClean="0"/>
              <a:t>17/02/2018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EEDDD2B-5A3D-4EDF-93EE-F07137D6F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3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453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5566"/>
            <a:ext cx="8229600" cy="381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19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microsoft.com/office/2007/relationships/hdphoto" Target="../media/hdphoto3.wdp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5716" y="627535"/>
            <a:ext cx="5112568" cy="2072804"/>
          </a:xfrm>
          <a:prstGeom prst="wedgeRoundRectCallout">
            <a:avLst>
              <a:gd name="adj1" fmla="val -46181"/>
              <a:gd name="adj2" fmla="val 67513"/>
              <a:gd name="adj3" fmla="val 16667"/>
            </a:avLst>
          </a:prstGeom>
          <a:solidFill>
            <a:srgbClr val="00B050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TALKING JESUS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14650"/>
            <a:ext cx="9144000" cy="1314450"/>
          </a:xfrm>
        </p:spPr>
        <p:txBody>
          <a:bodyPr/>
          <a:lstStyle/>
          <a:p>
            <a:r>
              <a:rPr lang="en-GB" b="1" dirty="0" smtClean="0"/>
              <a:t>UK research on evangelism in 2018</a:t>
            </a:r>
          </a:p>
          <a:p>
            <a:r>
              <a:rPr lang="ru-RU" sz="2400" dirty="0" smtClean="0"/>
              <a:t>Изследвания за евангелизирането през 2018 г.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6063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93" r="1289"/>
          <a:stretch/>
        </p:blipFill>
        <p:spPr>
          <a:xfrm>
            <a:off x="827584" y="123478"/>
            <a:ext cx="7772400" cy="487161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0"/>
            <a:ext cx="4608512" cy="135215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b="1" dirty="0" smtClean="0"/>
              <a:t>Where do they know</a:t>
            </a:r>
            <a:br>
              <a:rPr lang="en-GB" b="1" dirty="0" smtClean="0"/>
            </a:br>
            <a:r>
              <a:rPr lang="en-GB" b="1" dirty="0" smtClean="0"/>
              <a:t>us from?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7474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539"/>
            <a:ext cx="9144000" cy="857250"/>
          </a:xfrm>
        </p:spPr>
        <p:txBody>
          <a:bodyPr>
            <a:normAutofit/>
          </a:bodyPr>
          <a:lstStyle/>
          <a:p>
            <a:r>
              <a:rPr lang="en-GB" b="1" dirty="0" smtClean="0"/>
              <a:t>What do non-Christians think of us? </a:t>
            </a:r>
            <a:endParaRPr lang="en-GB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59582"/>
            <a:ext cx="5353445" cy="3456384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72" t="900" r="32315" b="2570"/>
          <a:stretch/>
        </p:blipFill>
        <p:spPr>
          <a:xfrm>
            <a:off x="5489345" y="1059582"/>
            <a:ext cx="3361766" cy="3456384"/>
          </a:xfrm>
        </p:spPr>
      </p:pic>
    </p:spTree>
    <p:extLst>
      <p:ext uri="{BB962C8B-B14F-4D97-AF65-F5344CB8AC3E}">
        <p14:creationId xmlns:p14="http://schemas.microsoft.com/office/powerpoint/2010/main" val="392771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Open doors for talking Jesus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know us and they like us!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068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Table talk</a:t>
            </a:r>
            <a:r>
              <a:rPr lang="en-GB" i="1" dirty="0" smtClean="0"/>
              <a:t> – 5 mins</a:t>
            </a:r>
            <a:endParaRPr lang="en-GB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915566"/>
            <a:ext cx="4032448" cy="3962899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would say you’re</a:t>
            </a:r>
            <a:b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“practising Christian”…</a:t>
            </a:r>
          </a:p>
          <a:p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the </a:t>
            </a:r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non-Christians </a:t>
            </a:r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know best?</a:t>
            </a:r>
            <a:endParaRPr lang="en-GB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what non-Christians think of you surprising?</a:t>
            </a:r>
          </a:p>
          <a:p>
            <a:pPr marL="0" indent="0">
              <a:buNone/>
            </a:pP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4008" y="915566"/>
            <a:ext cx="4053136" cy="3962899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wouldn’t say you are a “practising Christian”…</a:t>
            </a:r>
          </a:p>
          <a:p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practising Christians do you know?</a:t>
            </a:r>
          </a:p>
          <a:p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has been your experience of them?</a:t>
            </a:r>
          </a:p>
        </p:txBody>
      </p:sp>
    </p:spTree>
    <p:extLst>
      <p:ext uri="{BB962C8B-B14F-4D97-AF65-F5344CB8AC3E}">
        <p14:creationId xmlns:p14="http://schemas.microsoft.com/office/powerpoint/2010/main" val="157343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3305176"/>
            <a:ext cx="5792400" cy="1021556"/>
          </a:xfrm>
          <a:prstGeom prst="wedgeRoundRectCallout">
            <a:avLst>
              <a:gd name="adj1" fmla="val 46353"/>
              <a:gd name="adj2" fmla="val 88946"/>
              <a:gd name="adj3" fmla="val 16667"/>
            </a:avLst>
          </a:prstGeom>
          <a:solidFill>
            <a:srgbClr val="00B050"/>
          </a:solidFill>
        </p:spPr>
        <p:txBody>
          <a:bodyPr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Jesus?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Talking Jesus #2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750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Is Jesus a real historical person?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166310"/>
              </p:ext>
            </p:extLst>
          </p:nvPr>
        </p:nvGraphicFramePr>
        <p:xfrm>
          <a:off x="457200" y="915988"/>
          <a:ext cx="822960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484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Who do you think Jesus is?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19020"/>
              </p:ext>
            </p:extLst>
          </p:nvPr>
        </p:nvGraphicFramePr>
        <p:xfrm>
          <a:off x="457200" y="915988"/>
          <a:ext cx="822960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726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40"/>
            <a:ext cx="8229600" cy="1568178"/>
          </a:xfrm>
        </p:spPr>
        <p:txBody>
          <a:bodyPr>
            <a:normAutofit/>
          </a:bodyPr>
          <a:lstStyle/>
          <a:p>
            <a:r>
              <a:rPr lang="en-GB" b="1" dirty="0" smtClean="0"/>
              <a:t>Do you believe</a:t>
            </a:r>
            <a:br>
              <a:rPr lang="en-GB" b="1" dirty="0" smtClean="0"/>
            </a:br>
            <a:r>
              <a:rPr lang="en-GB" b="1" dirty="0" smtClean="0"/>
              <a:t>Jesus rose from the dead?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534038"/>
              </p:ext>
            </p:extLst>
          </p:nvPr>
        </p:nvGraphicFramePr>
        <p:xfrm>
          <a:off x="467544" y="1131590"/>
          <a:ext cx="5338936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67918012"/>
              </p:ext>
            </p:extLst>
          </p:nvPr>
        </p:nvGraphicFramePr>
        <p:xfrm>
          <a:off x="5652120" y="1200150"/>
          <a:ext cx="303468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3608" y="444395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Adults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4443957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Youth (11-18)</a:t>
            </a:r>
          </a:p>
        </p:txBody>
      </p:sp>
    </p:spTree>
    <p:extLst>
      <p:ext uri="{BB962C8B-B14F-4D97-AF65-F5344CB8AC3E}">
        <p14:creationId xmlns:p14="http://schemas.microsoft.com/office/powerpoint/2010/main" val="402893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Open doors for talking Jesus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know us and they like us!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admire Jesus and wonder</a:t>
            </a:r>
            <a:br>
              <a:rPr lang="en-GB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really He did rise from the dead!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348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Table talk</a:t>
            </a:r>
            <a:r>
              <a:rPr lang="en-GB" i="1" dirty="0" smtClean="0"/>
              <a:t> – 5 mins</a:t>
            </a:r>
            <a:endParaRPr lang="en-GB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915566"/>
            <a:ext cx="4032448" cy="3962899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would say you’re</a:t>
            </a:r>
            <a:b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“practising Christian”…</a:t>
            </a:r>
          </a:p>
          <a:p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could you help people see that Jesus is a real historical person?</a:t>
            </a:r>
          </a:p>
          <a:p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impact does</a:t>
            </a:r>
            <a:b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being alive have</a:t>
            </a:r>
            <a:b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your life today?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4008" y="915566"/>
            <a:ext cx="4053136" cy="3962899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wouldn’t say you’re</a:t>
            </a:r>
            <a:b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practising Christian…</a:t>
            </a:r>
          </a:p>
          <a:p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don’t people today think Jesus was a real historical person?</a:t>
            </a:r>
          </a:p>
          <a:p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think it matters if Jesus really did rise from the dead?</a:t>
            </a:r>
          </a:p>
        </p:txBody>
      </p:sp>
    </p:spTree>
    <p:extLst>
      <p:ext uri="{BB962C8B-B14F-4D97-AF65-F5344CB8AC3E}">
        <p14:creationId xmlns:p14="http://schemas.microsoft.com/office/powerpoint/2010/main" val="233266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GB" b="1" dirty="0" smtClean="0"/>
              <a:t>Colossians 4.2-4 </a:t>
            </a:r>
            <a:r>
              <a:rPr lang="az-Cyrl-AZ" dirty="0" smtClean="0"/>
              <a:t>Колосяни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816423"/>
          </a:xfrm>
          <a:solidFill>
            <a:schemeClr val="accent1">
              <a:lumMod val="75000"/>
            </a:schemeClr>
          </a:solidFill>
        </p:spPr>
        <p:txBody>
          <a:bodyPr lIns="0" tIns="0" rIns="0" bIns="0">
            <a:normAutofit/>
          </a:bodyPr>
          <a:lstStyle/>
          <a:p>
            <a:pPr marL="0" indent="0" algn="ctr">
              <a:buNone/>
            </a:pP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Devote yourselves to prayer with an alert mind and a thankful heart.</a:t>
            </a:r>
            <a:b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 for us, too, that God will give us many opportunities</a:t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speak about His mysterious plan concerning Christ.</a:t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is why I am here in chains.</a:t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 that I will proclaim this message as clearly as I should.</a:t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Постоянствайте в молитвата с бодър дух и благодарност,</a:t>
            </a: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като се молите и за нас – Бог да ни отвори врата за словото,</a:t>
            </a: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да разгласим Христовата тайна, заради която именно</a:t>
            </a:r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съм в окови, за да я открия така, както трябва да говоря.</a:t>
            </a:r>
            <a:endParaRPr lang="en-GB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572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5716" y="627535"/>
            <a:ext cx="5112568" cy="2072804"/>
          </a:xfrm>
          <a:prstGeom prst="wedgeRoundRectCallout">
            <a:avLst>
              <a:gd name="adj1" fmla="val -46181"/>
              <a:gd name="adj2" fmla="val 67513"/>
              <a:gd name="adj3" fmla="val 16667"/>
            </a:avLst>
          </a:prstGeom>
          <a:solidFill>
            <a:srgbClr val="00B050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TALKING JESUS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14650"/>
            <a:ext cx="9144000" cy="1314450"/>
          </a:xfrm>
        </p:spPr>
        <p:txBody>
          <a:bodyPr/>
          <a:lstStyle/>
          <a:p>
            <a:r>
              <a:rPr lang="en-GB" b="1" dirty="0" smtClean="0"/>
              <a:t>UK research on evangelism in 2018</a:t>
            </a:r>
          </a:p>
          <a:p>
            <a:r>
              <a:rPr lang="ru-RU" sz="2400" dirty="0" smtClean="0"/>
              <a:t>Изследвания за евангелизирането през 2018 г.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4932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GB" b="1" dirty="0" smtClean="0"/>
              <a:t>Colossians 4.5-6</a:t>
            </a:r>
            <a:r>
              <a:rPr lang="en-GB" dirty="0" smtClean="0"/>
              <a:t> </a:t>
            </a:r>
            <a:r>
              <a:rPr lang="az-Cyrl-AZ" dirty="0" smtClean="0"/>
              <a:t>Колосяни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816423"/>
          </a:xfrm>
          <a:solidFill>
            <a:schemeClr val="accent1">
              <a:lumMod val="75000"/>
            </a:schemeClr>
          </a:solidFill>
        </p:spPr>
        <p:txBody>
          <a:bodyPr lIns="0" tIns="0" rIns="0" bIns="0">
            <a:normAutofit/>
          </a:bodyPr>
          <a:lstStyle/>
          <a:p>
            <a:pPr marL="0" indent="0" algn="ctr">
              <a:buNone/>
            </a:pP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wisely among those who are not believers,</a:t>
            </a:r>
            <a:b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make the most of every opportunity.</a:t>
            </a:r>
            <a:b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your conversation be gracious and </a:t>
            </a: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attractive</a:t>
            </a: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that you will have the right response for everyone.</a:t>
            </a:r>
            <a:b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1800" b="1" spc="-3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z-Cyrl-AZ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външните се отнасяйте мъдро, като скъпите времето. </a:t>
            </a: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z-Cyrl-AZ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Словото ви да бъде винаги благо, </a:t>
            </a:r>
            <a:r>
              <a:rPr lang="az-Cyrl-AZ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разумно</a:t>
            </a: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z-Cyrl-AZ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да знаете как трябва да отговаряте на всеки</a:t>
            </a:r>
            <a:r>
              <a:rPr lang="az-Cyrl-AZ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387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GB" b="1" dirty="0" smtClean="0"/>
              <a:t>Colossians 4.5-6</a:t>
            </a:r>
            <a:r>
              <a:rPr lang="en-GB" dirty="0" smtClean="0"/>
              <a:t> </a:t>
            </a:r>
            <a:r>
              <a:rPr lang="az-Cyrl-AZ" dirty="0" smtClean="0"/>
              <a:t>Колосяни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816423"/>
          </a:xfrm>
          <a:solidFill>
            <a:schemeClr val="accent1">
              <a:lumMod val="75000"/>
            </a:schemeClr>
          </a:solidFill>
        </p:spPr>
        <p:txBody>
          <a:bodyPr lIns="0" tIns="0" rIns="0" bIns="0">
            <a:normAutofit/>
          </a:bodyPr>
          <a:lstStyle/>
          <a:p>
            <a:pPr marL="0" indent="0" algn="ctr">
              <a:buNone/>
            </a:pP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wisely among those who are not believers,</a:t>
            </a:r>
            <a:b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make the most of every opportunity.</a:t>
            </a:r>
            <a:b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your conversation be </a:t>
            </a:r>
            <a:r>
              <a:rPr lang="en-GB" sz="2400" b="1" u="sng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gracious and attractive</a:t>
            </a:r>
            <a:r>
              <a:rPr lang="en-GB" sz="2400" b="1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that you will have the right response for everyone.</a:t>
            </a:r>
            <a:b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1800" b="1" spc="-3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z-Cyrl-AZ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външните се отнасяйте мъдро, като скъпите времето. </a:t>
            </a: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z-Cyrl-AZ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Словото ви да бъде винаги </a:t>
            </a:r>
            <a:r>
              <a:rPr lang="az-Cyrl-AZ" sz="2400" b="1" u="sng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благо, разумно</a:t>
            </a:r>
            <a:r>
              <a:rPr lang="az-Cyrl-AZ" sz="2400" b="1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z-Cyrl-AZ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да знаете как трябва да отговаряте на всеки.</a:t>
            </a: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sz="2400" b="1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= “seasoned with salt”, </a:t>
            </a:r>
            <a:r>
              <a:rPr lang="az-Cyrl-AZ" sz="2400" b="1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подправен със сол</a:t>
            </a:r>
            <a:endParaRPr lang="en-GB" sz="2400" spc="-3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803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3305176"/>
            <a:ext cx="5792400" cy="1021556"/>
          </a:xfrm>
          <a:prstGeom prst="wedgeRoundRectCallout">
            <a:avLst>
              <a:gd name="adj1" fmla="val 46353"/>
              <a:gd name="adj2" fmla="val 88946"/>
              <a:gd name="adj3" fmla="val 16667"/>
            </a:avLst>
          </a:prstGeom>
          <a:solidFill>
            <a:srgbClr val="00B050"/>
          </a:solidFill>
        </p:spPr>
        <p:txBody>
          <a:bodyPr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we saying?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Talking Jesus #3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7548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980"/>
          <a:stretch/>
        </p:blipFill>
        <p:spPr>
          <a:xfrm>
            <a:off x="683568" y="1347614"/>
            <a:ext cx="7772400" cy="347376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215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b="1" dirty="0" smtClean="0"/>
              <a:t>When did you last talk</a:t>
            </a:r>
            <a:br>
              <a:rPr lang="en-GB" b="1" dirty="0" smtClean="0"/>
            </a:br>
            <a:r>
              <a:rPr lang="en-GB" b="1" dirty="0" smtClean="0"/>
              <a:t>to a non-Christian about Jesus?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3838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539"/>
            <a:ext cx="9144000" cy="85725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b="1" dirty="0" smtClean="0"/>
              <a:t>Who was this non-Christian you talked to?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78" y="843558"/>
            <a:ext cx="8479444" cy="4032447"/>
          </a:xfrm>
        </p:spPr>
      </p:pic>
    </p:spTree>
    <p:extLst>
      <p:ext uri="{BB962C8B-B14F-4D97-AF65-F5344CB8AC3E}">
        <p14:creationId xmlns:p14="http://schemas.microsoft.com/office/powerpoint/2010/main" val="236215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40"/>
            <a:ext cx="8229600" cy="1568178"/>
          </a:xfrm>
        </p:spPr>
        <p:txBody>
          <a:bodyPr>
            <a:normAutofit/>
          </a:bodyPr>
          <a:lstStyle/>
          <a:p>
            <a:r>
              <a:rPr lang="en-GB" b="1" dirty="0" smtClean="0"/>
              <a:t>Has the practising Christian you know</a:t>
            </a:r>
            <a:br>
              <a:rPr lang="en-GB" b="1" dirty="0" smtClean="0"/>
            </a:br>
            <a:r>
              <a:rPr lang="en-GB" b="1" dirty="0" smtClean="0"/>
              <a:t>ever talked to you about Jesus?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10382832"/>
              </p:ext>
            </p:extLst>
          </p:nvPr>
        </p:nvGraphicFramePr>
        <p:xfrm>
          <a:off x="467544" y="1131590"/>
          <a:ext cx="5338936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54008161"/>
              </p:ext>
            </p:extLst>
          </p:nvPr>
        </p:nvGraphicFramePr>
        <p:xfrm>
          <a:off x="5652120" y="1200150"/>
          <a:ext cx="303468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3608" y="444395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Adults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4443957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Youth (11-18)</a:t>
            </a:r>
          </a:p>
        </p:txBody>
      </p:sp>
    </p:spTree>
    <p:extLst>
      <p:ext uri="{BB962C8B-B14F-4D97-AF65-F5344CB8AC3E}">
        <p14:creationId xmlns:p14="http://schemas.microsoft.com/office/powerpoint/2010/main" val="406703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40"/>
            <a:ext cx="8229600" cy="106412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After a practising Christian talks to them about Jesus, a non-Christian…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79573"/>
              </p:ext>
            </p:extLst>
          </p:nvPr>
        </p:nvGraphicFramePr>
        <p:xfrm>
          <a:off x="323528" y="1059582"/>
          <a:ext cx="8352928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982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Open doors for talking Jesus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know us and they like us!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admire Jesus and wonder</a:t>
            </a:r>
            <a:b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really He did rise from the dead</a:t>
            </a: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we talk to </a:t>
            </a:r>
            <a:r>
              <a:rPr lang="en-GB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we know about Jesus, 1 in 5 </a:t>
            </a:r>
            <a:r>
              <a:rPr lang="en-GB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want to know more – even if it’s the first time we’ve tried!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991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Table talk</a:t>
            </a:r>
            <a:r>
              <a:rPr lang="en-GB" i="1" dirty="0" smtClean="0"/>
              <a:t> – 5 mins</a:t>
            </a:r>
            <a:endParaRPr lang="en-GB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915566"/>
            <a:ext cx="4032448" cy="3962899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would say you’re</a:t>
            </a:r>
            <a:b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“practising Christian”…</a:t>
            </a:r>
          </a:p>
          <a:p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down the names of 5 people you’d like to talk about Jesus with</a:t>
            </a:r>
            <a:endParaRPr lang="en-GB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of these have you never spoken to about Jesus before?</a:t>
            </a:r>
            <a:endParaRPr lang="en-GB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4008" y="915566"/>
            <a:ext cx="4053136" cy="3962899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wouldn’t say you’re</a:t>
            </a:r>
            <a:b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practising Christian…</a:t>
            </a:r>
          </a:p>
          <a:p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did one last talk to you about Jesus?</a:t>
            </a:r>
            <a:endParaRPr lang="en-GB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did you feel after, and do you think they realised?</a:t>
            </a:r>
            <a:endParaRPr lang="en-GB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913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GB" b="1" dirty="0" smtClean="0"/>
              <a:t>Colossians 4.2-4 </a:t>
            </a:r>
            <a:r>
              <a:rPr lang="az-Cyrl-AZ" dirty="0" smtClean="0"/>
              <a:t>Колосяни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816423"/>
          </a:xfrm>
          <a:solidFill>
            <a:schemeClr val="accent1">
              <a:lumMod val="75000"/>
            </a:schemeClr>
          </a:solidFill>
        </p:spPr>
        <p:txBody>
          <a:bodyPr lIns="0" tIns="0" rIns="0" bIns="0">
            <a:normAutofit/>
          </a:bodyPr>
          <a:lstStyle/>
          <a:p>
            <a:pPr marL="0" indent="0" algn="ctr">
              <a:buNone/>
            </a:pP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Devote yourselves to prayer with an alert mind and a thankful heart.</a:t>
            </a:r>
            <a:b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 for us, too, that God will give us</a:t>
            </a:r>
            <a:r>
              <a:rPr lang="en-GB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opportunities</a:t>
            </a:r>
            <a:r>
              <a:rPr lang="en-GB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speak about His mysterious plan concerning Christ.</a:t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is why I am here in chains.</a:t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  <a:r>
              <a:rPr lang="en-GB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 will proclaim this message as </a:t>
            </a:r>
            <a:r>
              <a:rPr lang="en-GB" sz="2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clearly</a:t>
            </a: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I should.</a:t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Постоянствайте в молитвата с бодър дух и благодарност,</a:t>
            </a: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като се молите и за нас – Бог да ни отвори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врата за словото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да разгласим Христовата тайна, заради която именно</a:t>
            </a:r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съм в окови, 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да я открия така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както трябва да говоря.</a:t>
            </a:r>
            <a:endParaRPr lang="en-GB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572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5716" y="627535"/>
            <a:ext cx="5112568" cy="2072804"/>
          </a:xfrm>
          <a:prstGeom prst="wedgeRoundRectCallout">
            <a:avLst>
              <a:gd name="adj1" fmla="val -46181"/>
              <a:gd name="adj2" fmla="val 67513"/>
              <a:gd name="adj3" fmla="val 16667"/>
            </a:avLst>
          </a:prstGeom>
          <a:solidFill>
            <a:srgbClr val="00B050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TALKING JESUS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14650"/>
            <a:ext cx="9144000" cy="1314450"/>
          </a:xfrm>
        </p:spPr>
        <p:txBody>
          <a:bodyPr/>
          <a:lstStyle/>
          <a:p>
            <a:r>
              <a:rPr lang="en-GB" b="1" dirty="0" smtClean="0"/>
              <a:t>UK research on evangelism in 2018</a:t>
            </a:r>
          </a:p>
          <a:p>
            <a:r>
              <a:rPr lang="ru-RU" sz="2400" dirty="0" smtClean="0"/>
              <a:t>Изследвания за евангелизирането през 2018 г.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2745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GB" b="1" dirty="0" smtClean="0"/>
              <a:t>Colossians 4.2-4 </a:t>
            </a:r>
            <a:r>
              <a:rPr lang="az-Cyrl-AZ" dirty="0" smtClean="0"/>
              <a:t>Колосяни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3816423"/>
          </a:xfrm>
          <a:solidFill>
            <a:schemeClr val="accent1">
              <a:lumMod val="75000"/>
            </a:schemeClr>
          </a:solidFill>
        </p:spPr>
        <p:txBody>
          <a:bodyPr lIns="0" tIns="0" rIns="0" bIns="0">
            <a:normAutofit/>
          </a:bodyPr>
          <a:lstStyle/>
          <a:p>
            <a:pPr marL="0" indent="0" algn="ctr">
              <a:buNone/>
            </a:pPr>
            <a: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Devote yourselves to prayer with an alert mind and a thankful heart.</a:t>
            </a:r>
            <a:br>
              <a:rPr lang="en-GB" sz="2400" spc="-3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 for us, too, that </a:t>
            </a:r>
            <a:r>
              <a:rPr lang="en-GB" sz="2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will give us</a:t>
            </a:r>
            <a:r>
              <a:rPr lang="en-GB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opportunities</a:t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speak about His </a:t>
            </a:r>
            <a:r>
              <a:rPr lang="en-GB" sz="2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mysterious plan</a:t>
            </a: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concerning Christ.</a:t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is why I am here in chains.</a:t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  <a:r>
              <a:rPr lang="en-GB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 will proclaim this message as clearly as I should.</a:t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Постоянствайте в молитвата с бодър дух и благодарност,</a:t>
            </a: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като се молите и за нас – 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 да ни отвори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врата за словото,</a:t>
            </a: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да разгласим Христовата 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тайна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заради която именно</a:t>
            </a:r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съм в окови, за да я открия така, както трябва да говоря.</a:t>
            </a:r>
            <a:endParaRPr lang="en-GB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919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5716" y="627535"/>
            <a:ext cx="5112568" cy="2072804"/>
          </a:xfrm>
          <a:prstGeom prst="wedgeRoundRectCallout">
            <a:avLst>
              <a:gd name="adj1" fmla="val -46181"/>
              <a:gd name="adj2" fmla="val 67513"/>
              <a:gd name="adj3" fmla="val 16667"/>
            </a:avLst>
          </a:prstGeom>
          <a:solidFill>
            <a:srgbClr val="00B050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TALKING JESUS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14650"/>
            <a:ext cx="9144000" cy="1314450"/>
          </a:xfrm>
        </p:spPr>
        <p:txBody>
          <a:bodyPr/>
          <a:lstStyle/>
          <a:p>
            <a:r>
              <a:rPr lang="en-GB" b="1" dirty="0" smtClean="0"/>
              <a:t>UK research on evangelism in 2018</a:t>
            </a:r>
          </a:p>
          <a:p>
            <a:r>
              <a:rPr lang="ru-RU" sz="2400" dirty="0" smtClean="0"/>
              <a:t>Изследвания за евангелизирането през 2018 г.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4129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5793903" cy="1021556"/>
          </a:xfrm>
          <a:prstGeom prst="wedgeRoundRectCallout">
            <a:avLst>
              <a:gd name="adj1" fmla="val 46145"/>
              <a:gd name="adj2" fmla="val 86912"/>
              <a:gd name="adj3" fmla="val 16667"/>
            </a:avLst>
          </a:prstGeom>
          <a:solidFill>
            <a:srgbClr val="00B050"/>
          </a:solidFill>
        </p:spPr>
        <p:txBody>
          <a:bodyPr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we at?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Talking Jesus #1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6166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GB" b="1" dirty="0" smtClean="0"/>
              <a:t>What types of people?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1908" y="843670"/>
            <a:ext cx="2610000" cy="3822961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“Practising Christian”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Prays</a:t>
            </a:r>
            <a:b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least weekly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Reads Bible</a:t>
            </a:r>
            <a:b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least weekly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Attends church</a:t>
            </a:r>
            <a:b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least monthly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61708" y="843558"/>
            <a:ext cx="2610000" cy="3828936"/>
          </a:xfrm>
          <a:solidFill>
            <a:schemeClr val="accent6"/>
          </a:solidFill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“Christian”</a:t>
            </a:r>
            <a:b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Describes themselves as Christian,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not</a:t>
            </a:r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a “Practising Christian”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78876" y="843545"/>
            <a:ext cx="2610000" cy="3829617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“non-Christian”</a:t>
            </a:r>
            <a:b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 religious faith other than Christian,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says they don’t have one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027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  <p:bldP spid="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many of each kind are there?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099189"/>
              </p:ext>
            </p:extLst>
          </p:nvPr>
        </p:nvGraphicFramePr>
        <p:xfrm>
          <a:off x="457200" y="915988"/>
          <a:ext cx="8229600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735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540"/>
            <a:ext cx="9144000" cy="1496170"/>
          </a:xfrm>
        </p:spPr>
        <p:txBody>
          <a:bodyPr>
            <a:normAutofit/>
          </a:bodyPr>
          <a:lstStyle/>
          <a:p>
            <a:r>
              <a:rPr lang="en-GB" b="1" dirty="0" smtClean="0"/>
              <a:t>How many non-Christians </a:t>
            </a:r>
            <a:r>
              <a:rPr lang="en-GB" b="1" dirty="0" smtClean="0"/>
              <a:t>know</a:t>
            </a:r>
            <a:br>
              <a:rPr lang="en-GB" b="1" dirty="0" smtClean="0"/>
            </a:br>
            <a:r>
              <a:rPr lang="en-GB" b="1" dirty="0" smtClean="0"/>
              <a:t>practising </a:t>
            </a:r>
            <a:r>
              <a:rPr lang="en-GB" b="1" dirty="0" smtClean="0"/>
              <a:t>Christians (like us)?</a:t>
            </a:r>
            <a:endParaRPr lang="en-GB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50571"/>
              </p:ext>
            </p:extLst>
          </p:nvPr>
        </p:nvGraphicFramePr>
        <p:xfrm>
          <a:off x="457200" y="1419622"/>
          <a:ext cx="8229600" cy="3312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083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374</Words>
  <Application>Microsoft Office PowerPoint</Application>
  <PresentationFormat>On-screen Show (16:9)</PresentationFormat>
  <Paragraphs>92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TALKING JESUS</vt:lpstr>
      <vt:lpstr>Colossians 4.2-4 Колосяни</vt:lpstr>
      <vt:lpstr>Colossians 4.2-4 Колосяни</vt:lpstr>
      <vt:lpstr>Colossians 4.2-4 Колосяни</vt:lpstr>
      <vt:lpstr>TALKING JESUS</vt:lpstr>
      <vt:lpstr>Where ARE we at?</vt:lpstr>
      <vt:lpstr>What types of people?</vt:lpstr>
      <vt:lpstr>How many of each kind are there?</vt:lpstr>
      <vt:lpstr>How many non-Christians know practising Christians (like us)?</vt:lpstr>
      <vt:lpstr>Where do they know us from?</vt:lpstr>
      <vt:lpstr>What do non-Christians think of us? </vt:lpstr>
      <vt:lpstr>Open doors for talking Jesus</vt:lpstr>
      <vt:lpstr>Table talk – 5 mins</vt:lpstr>
      <vt:lpstr>What about Jesus?</vt:lpstr>
      <vt:lpstr>Is Jesus a real historical person?</vt:lpstr>
      <vt:lpstr>Who do you think Jesus is?</vt:lpstr>
      <vt:lpstr>Do you believe Jesus rose from the dead?</vt:lpstr>
      <vt:lpstr>Open doors for talking Jesus</vt:lpstr>
      <vt:lpstr>Table talk – 5 mins</vt:lpstr>
      <vt:lpstr>TALKING JESUS</vt:lpstr>
      <vt:lpstr>Colossians 4.5-6 Колосяни</vt:lpstr>
      <vt:lpstr>Colossians 4.5-6 Колосяни</vt:lpstr>
      <vt:lpstr>What are we saying?</vt:lpstr>
      <vt:lpstr>When did you last talk to a non-Christian about Jesus?</vt:lpstr>
      <vt:lpstr>Who was this non-Christian you talked to?</vt:lpstr>
      <vt:lpstr>Has the practising Christian you know ever talked to you about Jesus?</vt:lpstr>
      <vt:lpstr>After a practising Christian talks to them about Jesus, a non-Christian…</vt:lpstr>
      <vt:lpstr>Open doors for talking Jesus</vt:lpstr>
      <vt:lpstr>Table talk – 5 mins</vt:lpstr>
      <vt:lpstr>TALKING JESUS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</dc:creator>
  <cp:lastModifiedBy>Russell</cp:lastModifiedBy>
  <cp:revision>41</cp:revision>
  <dcterms:created xsi:type="dcterms:W3CDTF">2018-02-16T10:58:28Z</dcterms:created>
  <dcterms:modified xsi:type="dcterms:W3CDTF">2018-02-18T00:00:52Z</dcterms:modified>
</cp:coreProperties>
</file>